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400" r:id="rId2"/>
    <p:sldId id="258" r:id="rId3"/>
    <p:sldId id="257" r:id="rId4"/>
    <p:sldId id="259" r:id="rId5"/>
    <p:sldId id="279" r:id="rId6"/>
    <p:sldId id="273" r:id="rId7"/>
    <p:sldId id="274" r:id="rId8"/>
    <p:sldId id="272" r:id="rId9"/>
    <p:sldId id="304" r:id="rId10"/>
    <p:sldId id="276" r:id="rId11"/>
    <p:sldId id="398" r:id="rId12"/>
    <p:sldId id="401" r:id="rId13"/>
    <p:sldId id="402" r:id="rId14"/>
    <p:sldId id="403" r:id="rId15"/>
    <p:sldId id="404" r:id="rId16"/>
    <p:sldId id="405" r:id="rId17"/>
    <p:sldId id="406" r:id="rId18"/>
    <p:sldId id="283" r:id="rId19"/>
    <p:sldId id="282" r:id="rId20"/>
    <p:sldId id="340" r:id="rId21"/>
    <p:sldId id="342" r:id="rId22"/>
    <p:sldId id="343" r:id="rId23"/>
    <p:sldId id="345" r:id="rId24"/>
    <p:sldId id="341" r:id="rId25"/>
    <p:sldId id="339" r:id="rId26"/>
    <p:sldId id="344" r:id="rId27"/>
    <p:sldId id="317" r:id="rId28"/>
    <p:sldId id="327" r:id="rId29"/>
    <p:sldId id="328" r:id="rId30"/>
    <p:sldId id="329" r:id="rId31"/>
    <p:sldId id="330" r:id="rId32"/>
    <p:sldId id="331" r:id="rId33"/>
    <p:sldId id="338" r:id="rId34"/>
    <p:sldId id="434" r:id="rId35"/>
    <p:sldId id="397" r:id="rId36"/>
    <p:sldId id="290" r:id="rId37"/>
    <p:sldId id="275" r:id="rId38"/>
    <p:sldId id="385" r:id="rId39"/>
    <p:sldId id="386" r:id="rId40"/>
    <p:sldId id="417" r:id="rId41"/>
    <p:sldId id="418" r:id="rId42"/>
    <p:sldId id="387" r:id="rId43"/>
    <p:sldId id="267" r:id="rId44"/>
    <p:sldId id="413" r:id="rId45"/>
    <p:sldId id="416" r:id="rId46"/>
    <p:sldId id="415" r:id="rId47"/>
    <p:sldId id="414" r:id="rId48"/>
    <p:sldId id="373" r:id="rId49"/>
    <p:sldId id="381" r:id="rId50"/>
    <p:sldId id="426" r:id="rId51"/>
    <p:sldId id="374" r:id="rId52"/>
    <p:sldId id="376" r:id="rId53"/>
    <p:sldId id="378" r:id="rId54"/>
    <p:sldId id="379" r:id="rId55"/>
    <p:sldId id="380" r:id="rId56"/>
    <p:sldId id="427" r:id="rId57"/>
    <p:sldId id="428" r:id="rId58"/>
    <p:sldId id="429" r:id="rId59"/>
    <p:sldId id="430" r:id="rId60"/>
    <p:sldId id="431" r:id="rId61"/>
    <p:sldId id="277" r:id="rId62"/>
    <p:sldId id="299" r:id="rId63"/>
    <p:sldId id="411" r:id="rId64"/>
    <p:sldId id="412" r:id="rId65"/>
    <p:sldId id="396" r:id="rId66"/>
    <p:sldId id="433" r:id="rId67"/>
    <p:sldId id="422" r:id="rId68"/>
    <p:sldId id="423" r:id="rId69"/>
    <p:sldId id="419" r:id="rId70"/>
    <p:sldId id="420" r:id="rId71"/>
    <p:sldId id="421" r:id="rId72"/>
    <p:sldId id="424" r:id="rId73"/>
    <p:sldId id="425" r:id="rId74"/>
    <p:sldId id="432" r:id="rId75"/>
    <p:sldId id="284" r:id="rId76"/>
    <p:sldId id="408" r:id="rId77"/>
    <p:sldId id="300" r:id="rId78"/>
    <p:sldId id="410" r:id="rId79"/>
    <p:sldId id="435" r:id="rId80"/>
    <p:sldId id="302" r:id="rId81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11F80BB-361E-4DED-8F6F-4228F63E6A29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1732D61-DCBD-400A-A3AB-8A02FA66778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9280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78851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188CB77-7EBE-4601-BFB0-BC4B0FCFD27B}" type="slidenum">
              <a:rPr lang="zh-TW" altLang="en-US" smtClean="0">
                <a:latin typeface="Verdana" pitchFamily="34" charset="0"/>
              </a:rPr>
              <a:pPr/>
              <a:t>51</a:t>
            </a:fld>
            <a:endParaRPr lang="en-US" altLang="zh-TW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2D0CA-D718-4A9F-A164-07A5EDFA91B9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C493E-9FF9-411C-B2E4-598F02BE7D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7882B-2A80-43CF-AEA0-388860E3264F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1E8A5-A96B-4D4A-A6D1-FBDE218CA98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F2CA7-B02B-48C9-AEAD-20FA46D22CB7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23DBF-C5ED-4A82-BF34-86934D1846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5B8D6-57F9-458C-AFA2-B860062A6D32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45ACD-B406-4793-A42B-087029288C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2406B-AEE5-49D4-A4C9-ACEBE590FA9A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E34A8-3590-446C-86A9-87AFFEA329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49009-4B05-4F98-9B7D-0DA3C57A7E25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CDDA7-A343-4A68-9D13-0B40288182A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2D52-15B8-47CE-A4E0-A8663125869A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4D102-811C-4AB6-AA95-292FD1764D5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7B3EA-1832-4F8C-9029-1683CD337446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84B07-AB97-4E92-B5FA-3BCEC1C545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47468-A459-4C80-BED7-BED34E4674D8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2E44C-1543-4030-B9F8-746CE85BD5C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F569D-05DC-4108-B3F1-1387FD4D9472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4AD8A-177A-4B06-938B-88EA10562AB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857D0-2F17-43C1-A25B-26B53B780858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BE785-3584-40AA-97D3-4806329F85F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0CE4A59-F514-4439-9580-D084E084CD4D}" type="datetimeFigureOut">
              <a:rPr lang="zh-TW" altLang="en-US"/>
              <a:pPr>
                <a:defRPr/>
              </a:pPr>
              <a:t>2022/2/28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E06418-180D-40AC-91A0-39998DAF3A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facebook.com/wethelaborers2020/videos/444670249568891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3h9ts_Iuw6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>
          <a:xfrm>
            <a:off x="378589" y="288062"/>
            <a:ext cx="5900944" cy="6152282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導論：文字對現實的衝撞</a:t>
            </a:r>
          </a:p>
          <a:p>
            <a:pPr algn="ctr">
              <a:buFont typeface="Arial" charset="0"/>
              <a:buNone/>
            </a:pPr>
            <a:endParaRPr lang="zh-TW" altLang="en-US" sz="2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charset="0"/>
              <a:buNone/>
            </a:pPr>
            <a:r>
              <a:rPr lang="zh-TW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王國安</a:t>
            </a:r>
          </a:p>
          <a:p>
            <a:pPr algn="ctr">
              <a:buFont typeface="Arial" charset="0"/>
              <a:buNone/>
            </a:pPr>
            <a:r>
              <a:rPr lang="zh-TW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通識教育中心副教授</a:t>
            </a:r>
          </a:p>
        </p:txBody>
      </p:sp>
      <p:pic>
        <p:nvPicPr>
          <p:cNvPr id="14339" name="Picture 5" descr="「與惡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2338" y="5805488"/>
            <a:ext cx="1871662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9" descr="「電火王」的圖片搜尋結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29765" y="4004492"/>
            <a:ext cx="1729840" cy="1729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11" descr="「做工的人」的圖片搜尋結果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5093" y="3789040"/>
            <a:ext cx="1372777" cy="192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17" descr="「草東沒有派對」的圖片搜尋結果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5730" y="5907848"/>
            <a:ext cx="1331788" cy="86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19" descr="「俗女養成記」的圖片搜尋結果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1520" y="2034767"/>
            <a:ext cx="2229892" cy="222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6" name="Picture 21" descr="「滅火器  島嶼天光」的圖片搜尋結果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80312" y="2343649"/>
            <a:ext cx="1727557" cy="137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7" name="Picture 23" descr="「無家者」的圖片搜尋結果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02839" y="2201884"/>
            <a:ext cx="1346262" cy="173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9" name="Picture 27" descr="相關圖片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43213" y="4574181"/>
            <a:ext cx="1512021" cy="2161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0" name="Picture 31" descr="「如果你不伸手」的圖片搜尋結果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454609" y="4483039"/>
            <a:ext cx="1558031" cy="234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1" name="Picture 33" descr="相關圖片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160511" y="2238987"/>
            <a:ext cx="1589414" cy="226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2" name="Picture 35" descr="「用九柑仔店」的圖片搜尋結果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972369" y="332656"/>
            <a:ext cx="307409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688" y="4195423"/>
            <a:ext cx="1783047" cy="253875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8864" y="2244600"/>
            <a:ext cx="1593777" cy="2274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1187450" y="765175"/>
            <a:ext cx="6337300" cy="55435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1855788" y="3925888"/>
            <a:ext cx="1641475" cy="11287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5076825" y="3927475"/>
            <a:ext cx="1641475" cy="1127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07" name="橢圓 21506"/>
          <p:cNvSpPr/>
          <p:nvPr/>
        </p:nvSpPr>
        <p:spPr>
          <a:xfrm>
            <a:off x="3497263" y="1152525"/>
            <a:ext cx="1641475" cy="1127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上-下雙向箭號 24"/>
          <p:cNvSpPr/>
          <p:nvPr/>
        </p:nvSpPr>
        <p:spPr>
          <a:xfrm rot="2295652">
            <a:off x="2668588" y="2332038"/>
            <a:ext cx="627062" cy="1322387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9" name="上-下雙向箭號 38"/>
          <p:cNvSpPr/>
          <p:nvPr/>
        </p:nvSpPr>
        <p:spPr>
          <a:xfrm rot="19790060">
            <a:off x="5156200" y="2376488"/>
            <a:ext cx="639763" cy="1320800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0" name="上-下雙向箭號 39"/>
          <p:cNvSpPr/>
          <p:nvPr/>
        </p:nvSpPr>
        <p:spPr>
          <a:xfrm rot="16200000">
            <a:off x="4058444" y="3890169"/>
            <a:ext cx="503237" cy="1343025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文字方塊 26"/>
          <p:cNvSpPr txBox="1">
            <a:spLocks noChangeArrowheads="1"/>
          </p:cNvSpPr>
          <p:nvPr/>
        </p:nvSpPr>
        <p:spPr bwMode="auto">
          <a:xfrm>
            <a:off x="3554413" y="1379538"/>
            <a:ext cx="131445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4400">
                <a:latin typeface="Adobe 繁黑體 Std B" pitchFamily="34" charset="-120"/>
                <a:ea typeface="Adobe 繁黑體 Std B" pitchFamily="34" charset="-120"/>
              </a:rPr>
              <a:t>社會</a:t>
            </a:r>
          </a:p>
        </p:txBody>
      </p:sp>
      <p:sp>
        <p:nvSpPr>
          <p:cNvPr id="43" name="文字方塊 42"/>
          <p:cNvSpPr txBox="1">
            <a:spLocks noChangeArrowheads="1"/>
          </p:cNvSpPr>
          <p:nvPr/>
        </p:nvSpPr>
        <p:spPr bwMode="auto">
          <a:xfrm>
            <a:off x="2063750" y="4102100"/>
            <a:ext cx="23050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4400">
                <a:latin typeface="Adobe 繁黑體 Std B" pitchFamily="34" charset="-120"/>
                <a:ea typeface="Adobe 繁黑體 Std B" pitchFamily="34" charset="-120"/>
              </a:rPr>
              <a:t>人性</a:t>
            </a:r>
          </a:p>
        </p:txBody>
      </p:sp>
      <p:sp>
        <p:nvSpPr>
          <p:cNvPr id="44" name="文字方塊 43"/>
          <p:cNvSpPr txBox="1">
            <a:spLocks noChangeArrowheads="1"/>
          </p:cNvSpPr>
          <p:nvPr/>
        </p:nvSpPr>
        <p:spPr bwMode="auto">
          <a:xfrm>
            <a:off x="5235575" y="4152900"/>
            <a:ext cx="23034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4400">
                <a:latin typeface="Adobe 繁黑體 Std B" pitchFamily="34" charset="-120"/>
                <a:ea typeface="Adobe 繁黑體 Std B" pitchFamily="34" charset="-120"/>
              </a:rPr>
              <a:t>文學</a:t>
            </a:r>
          </a:p>
        </p:txBody>
      </p:sp>
      <p:sp>
        <p:nvSpPr>
          <p:cNvPr id="52" name="文字方塊 51"/>
          <p:cNvSpPr txBox="1">
            <a:spLocks noChangeArrowheads="1"/>
          </p:cNvSpPr>
          <p:nvPr/>
        </p:nvSpPr>
        <p:spPr bwMode="auto">
          <a:xfrm>
            <a:off x="3638550" y="3032125"/>
            <a:ext cx="23050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4400">
                <a:latin typeface="Adobe 繁黑體 Std B" pitchFamily="34" charset="-120"/>
                <a:ea typeface="Adobe 繁黑體 Std B" pitchFamily="34" charset="-120"/>
              </a:rPr>
              <a:t>台灣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21507" grpId="0" animBg="1"/>
      <p:bldP spid="25" grpId="0" animBg="1"/>
      <p:bldP spid="39" grpId="0" animBg="1"/>
      <p:bldP spid="40" grpId="0" animBg="1"/>
      <p:bldP spid="27" grpId="0"/>
      <p:bldP spid="43" grpId="0"/>
      <p:bldP spid="44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13517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r>
              <a:rPr lang="zh-TW" altLang="en-US" sz="6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集體記憶的挖掘</a:t>
            </a:r>
          </a:p>
          <a:p>
            <a:endParaRPr lang="zh-TW" altLang="en-US" dirty="0" smtClean="0"/>
          </a:p>
          <a:p>
            <a:pPr algn="ctr">
              <a:buFont typeface="Arial" charset="0"/>
              <a:buNone/>
            </a:pPr>
            <a:r>
              <a:rPr lang="zh-TW" altLang="en-US" sz="6000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創痛的療癒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2019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金鐘獎最佳戲劇節目獎</a:t>
            </a:r>
          </a:p>
        </p:txBody>
      </p:sp>
      <p:pic>
        <p:nvPicPr>
          <p:cNvPr id="25602" name="Picture 4" descr="「與惡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844675"/>
            <a:ext cx="8207375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en-US" altLang="zh-TW" sz="2800" smtClean="0">
                <a:latin typeface="Adobe 繁黑體 Std B" pitchFamily="34" charset="-120"/>
                <a:ea typeface="Adobe 繁黑體 Std B" pitchFamily="34" charset="-120"/>
              </a:rPr>
              <a:t>&lt;</a:t>
            </a:r>
            <a:r>
              <a:rPr lang="zh-TW" altLang="en-US" sz="2800" smtClean="0">
                <a:latin typeface="Adobe 繁黑體 Std B" pitchFamily="34" charset="-120"/>
                <a:ea typeface="Adobe 繁黑體 Std B" pitchFamily="34" charset="-120"/>
              </a:rPr>
              <a:t>對全台灣的療癒</a:t>
            </a:r>
            <a:r>
              <a:rPr lang="en-US" altLang="zh-TW" sz="2800" smtClean="0">
                <a:latin typeface="Adobe 繁黑體 Std B" pitchFamily="34" charset="-120"/>
                <a:ea typeface="Adobe 繁黑體 Std B" pitchFamily="34" charset="-120"/>
              </a:rPr>
              <a:t>—</a:t>
            </a:r>
            <a:r>
              <a:rPr lang="zh-TW" altLang="en-US" sz="2800" smtClean="0">
                <a:latin typeface="Adobe 繁黑體 Std B" pitchFamily="34" charset="-120"/>
                <a:ea typeface="Adobe 繁黑體 Std B" pitchFamily="34" charset="-120"/>
              </a:rPr>
              <a:t>談我們與惡的距離</a:t>
            </a:r>
            <a:r>
              <a:rPr lang="en-US" altLang="zh-TW" sz="2800" smtClean="0">
                <a:latin typeface="Adobe 繁黑體 Std B" pitchFamily="34" charset="-120"/>
                <a:ea typeface="Adobe 繁黑體 Std B" pitchFamily="34" charset="-120"/>
              </a:rPr>
              <a:t>3</a:t>
            </a:r>
            <a:r>
              <a:rPr lang="zh-TW" altLang="en-US" sz="2800" smtClean="0">
                <a:latin typeface="Adobe 繁黑體 Std B" pitchFamily="34" charset="-120"/>
                <a:ea typeface="Adobe 繁黑體 Std B" pitchFamily="34" charset="-120"/>
              </a:rPr>
              <a:t>、</a:t>
            </a:r>
            <a:r>
              <a:rPr lang="en-US" altLang="zh-TW" sz="2800" smtClean="0">
                <a:latin typeface="Adobe 繁黑體 Std B" pitchFamily="34" charset="-120"/>
                <a:ea typeface="Adobe 繁黑體 Std B" pitchFamily="34" charset="-120"/>
              </a:rPr>
              <a:t>4</a:t>
            </a:r>
            <a:r>
              <a:rPr lang="zh-TW" altLang="en-US" sz="2800" smtClean="0">
                <a:latin typeface="Adobe 繁黑體 Std B" pitchFamily="34" charset="-120"/>
                <a:ea typeface="Adobe 繁黑體 Std B" pitchFamily="34" charset="-120"/>
              </a:rPr>
              <a:t>集</a:t>
            </a:r>
            <a:r>
              <a:rPr lang="en-US" altLang="zh-TW" sz="2800" smtClean="0">
                <a:latin typeface="Adobe 繁黑體 Std B" pitchFamily="34" charset="-120"/>
                <a:ea typeface="Adobe 繁黑體 Std B" pitchFamily="34" charset="-120"/>
              </a:rPr>
              <a:t>&gt;</a:t>
            </a:r>
            <a:endParaRPr lang="zh-TW" altLang="en-US" sz="2800" smtClean="0"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26626" name="內容版面配置區 2"/>
          <p:cNvSpPr>
            <a:spLocks noGrp="1"/>
          </p:cNvSpPr>
          <p:nvPr>
            <p:ph idx="4294967295"/>
          </p:nvPr>
        </p:nvSpPr>
        <p:spPr>
          <a:xfrm>
            <a:off x="468313" y="1628775"/>
            <a:ext cx="8229600" cy="4525963"/>
          </a:xfrm>
        </p:spPr>
        <p:txBody>
          <a:bodyPr/>
          <a:lstStyle/>
          <a:p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在我們與惡的距離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3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、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4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集中，我們將驚訝地發現，這部影集和當年震撼全台的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【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鄭傑捷運無差別殺人事件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】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與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【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小燈泡事件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】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驚人的貼合度。其中包括鄭傑父母曾在捷運站口下跪道歉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(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家人中缺了弟弟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)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和李曉明父母在西門町當眾下跪道歉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(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其中缺了妹妹李曉文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)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的畫面；包括李曉文回憶在事件發生前一天在哥哥房間聊天，李曉明說了他「要做一件大事」，這與鄭傑之弟曾提到鄭傑於捷運殺人前一天所說的話完全相同；小燈泡事件在這部影集中沒有完全對應，但在精神分裂患者砍殺小燈泡後群眾對精神病患的討論與擔憂，其群眾心理則透過王赦之妻表現出來，而在本集中出現的陳昌，其妝髮形容又特別神似殺害小燈泡的王景玉。</a:t>
            </a:r>
          </a:p>
          <a:p>
            <a:endParaRPr lang="zh-TW" altLang="en-US" sz="1800" smtClean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1800" smtClean="0"/>
          </a:p>
          <a:p>
            <a:endParaRPr lang="zh-TW" altLang="en-US" sz="1800" smtClean="0"/>
          </a:p>
        </p:txBody>
      </p:sp>
      <p:pic>
        <p:nvPicPr>
          <p:cNvPr id="26627" name="Picture 4" descr="「李曉明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4365625"/>
            <a:ext cx="3519487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AutoShape 5" descr="「陳昌  與惡」的圖片搜尋結果"/>
          <p:cNvSpPr>
            <a:spLocks noChangeAspect="1" noChangeArrowheads="1"/>
          </p:cNvSpPr>
          <p:nvPr/>
        </p:nvSpPr>
        <p:spPr bwMode="auto">
          <a:xfrm>
            <a:off x="155575" y="460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26629" name="Picture 6" descr="1*Bva_SAvQJBM0PVhsDKwEoA"/>
          <p:cNvPicPr>
            <a:picLocks noChangeAspect="1" noChangeArrowheads="1"/>
          </p:cNvPicPr>
          <p:nvPr/>
        </p:nvPicPr>
        <p:blipFill>
          <a:blip r:embed="rId3"/>
          <a:srcRect l="1913" t="3178" b="2834"/>
          <a:stretch>
            <a:fillRect/>
          </a:stretch>
        </p:blipFill>
        <p:spPr bwMode="auto">
          <a:xfrm>
            <a:off x="4716463" y="4365625"/>
            <a:ext cx="374332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smtClean="0">
                <a:latin typeface="Adobe 繁黑體 Std B" pitchFamily="34" charset="-120"/>
                <a:ea typeface="Adobe 繁黑體 Std B" pitchFamily="34" charset="-120"/>
              </a:rPr>
              <a:t>&lt;</a:t>
            </a:r>
            <a:r>
              <a:rPr lang="zh-TW" altLang="en-US" sz="2800" smtClean="0">
                <a:latin typeface="Adobe 繁黑體 Std B" pitchFamily="34" charset="-120"/>
                <a:ea typeface="Adobe 繁黑體 Std B" pitchFamily="34" charset="-120"/>
              </a:rPr>
              <a:t>對全台灣的療癒</a:t>
            </a:r>
            <a:r>
              <a:rPr lang="en-US" altLang="zh-TW" sz="2800" smtClean="0">
                <a:latin typeface="Adobe 繁黑體 Std B" pitchFamily="34" charset="-120"/>
                <a:ea typeface="Adobe 繁黑體 Std B" pitchFamily="34" charset="-120"/>
              </a:rPr>
              <a:t>—</a:t>
            </a:r>
            <a:r>
              <a:rPr lang="zh-TW" altLang="en-US" sz="2800" smtClean="0">
                <a:latin typeface="Adobe 繁黑體 Std B" pitchFamily="34" charset="-120"/>
                <a:ea typeface="Adobe 繁黑體 Std B" pitchFamily="34" charset="-120"/>
              </a:rPr>
              <a:t>談我們與惡的距離</a:t>
            </a:r>
            <a:r>
              <a:rPr lang="en-US" altLang="zh-TW" sz="2800" smtClean="0">
                <a:latin typeface="Adobe 繁黑體 Std B" pitchFamily="34" charset="-120"/>
                <a:ea typeface="Adobe 繁黑體 Std B" pitchFamily="34" charset="-120"/>
              </a:rPr>
              <a:t>3</a:t>
            </a:r>
            <a:r>
              <a:rPr lang="zh-TW" altLang="en-US" sz="2800" smtClean="0">
                <a:latin typeface="Adobe 繁黑體 Std B" pitchFamily="34" charset="-120"/>
                <a:ea typeface="Adobe 繁黑體 Std B" pitchFamily="34" charset="-120"/>
              </a:rPr>
              <a:t>、</a:t>
            </a:r>
            <a:r>
              <a:rPr lang="en-US" altLang="zh-TW" sz="2800" smtClean="0">
                <a:latin typeface="Adobe 繁黑體 Std B" pitchFamily="34" charset="-120"/>
                <a:ea typeface="Adobe 繁黑體 Std B" pitchFamily="34" charset="-120"/>
              </a:rPr>
              <a:t>4</a:t>
            </a:r>
            <a:r>
              <a:rPr lang="zh-TW" altLang="en-US" sz="2800" smtClean="0">
                <a:latin typeface="Adobe 繁黑體 Std B" pitchFamily="34" charset="-120"/>
                <a:ea typeface="Adobe 繁黑體 Std B" pitchFamily="34" charset="-120"/>
              </a:rPr>
              <a:t>集</a:t>
            </a:r>
            <a:r>
              <a:rPr lang="en-US" altLang="zh-TW" sz="2800" smtClean="0">
                <a:latin typeface="Adobe 繁黑體 Std B" pitchFamily="34" charset="-120"/>
                <a:ea typeface="Adobe 繁黑體 Std B" pitchFamily="34" charset="-120"/>
              </a:rPr>
              <a:t>&gt;</a:t>
            </a:r>
            <a:endParaRPr lang="zh-TW" altLang="en-US" sz="2800" smtClean="0"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鄭傑江子翠殺人事件，內湖小燈泡事件，這些成為台灣人集體記憶，又在安和便利的生活中被我們集體壓抑甚至遺忘的事件，又透過這部影集赤裸裸地呈現在我們的眼前。正如編劇呂蒔媛所言，她想要談的是一種「恐懼」。透過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3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、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4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集的畫面、對白，她強迫我們再度回到事件面前，找到自己曾經站過的位置，再站在那個位置上，看到受害者家屬與加害者家屬那巨大的悲傷。</a:t>
            </a:r>
          </a:p>
          <a:p>
            <a:endParaRPr lang="zh-TW" altLang="en-US" smtClean="0"/>
          </a:p>
        </p:txBody>
      </p:sp>
      <p:pic>
        <p:nvPicPr>
          <p:cNvPr id="27651" name="Picture 4" descr="「鄭捷 捷運」的圖片搜尋結果"/>
          <p:cNvPicPr>
            <a:picLocks noChangeAspect="1" noChangeArrowheads="1"/>
          </p:cNvPicPr>
          <p:nvPr/>
        </p:nvPicPr>
        <p:blipFill>
          <a:blip r:embed="rId2"/>
          <a:srcRect l="11188" r="12701"/>
          <a:stretch>
            <a:fillRect/>
          </a:stretch>
        </p:blipFill>
        <p:spPr bwMode="auto">
          <a:xfrm>
            <a:off x="539750" y="3429000"/>
            <a:ext cx="3671888" cy="27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 descr="「小燈泡事件」的圖片搜尋結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3500438"/>
            <a:ext cx="4105275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28674" name="內容版面配置區 2"/>
          <p:cNvSpPr>
            <a:spLocks noGrp="1"/>
          </p:cNvSpPr>
          <p:nvPr>
            <p:ph idx="4294967295"/>
          </p:nvPr>
        </p:nvSpPr>
        <p:spPr>
          <a:xfrm>
            <a:off x="539750" y="981075"/>
            <a:ext cx="8229600" cy="5173663"/>
          </a:xfrm>
        </p:spPr>
        <p:txBody>
          <a:bodyPr/>
          <a:lstStyle/>
          <a:p>
            <a:r>
              <a:rPr lang="zh-TW" altLang="en-US" sz="2000" smtClean="0">
                <a:ea typeface="Adobe 繁黑體 Std B" pitchFamily="34" charset="-120"/>
              </a:rPr>
              <a:t>我們可以說，這部戲很重要的存在意義，是第一次有一部戲，正面迎向被台灣人壓抑的集體記憶，而且正面站在鄭傑父母、被鄭傑殺害者的父母，小燈泡的父母，以及殺害小燈泡的王景玉面前的故事。</a:t>
            </a:r>
          </a:p>
          <a:p>
            <a:endParaRPr lang="zh-TW" altLang="en-US" sz="2000" smtClean="0">
              <a:ea typeface="Adobe 繁黑體 Std B" pitchFamily="34" charset="-120"/>
            </a:endParaRPr>
          </a:p>
        </p:txBody>
      </p:sp>
      <p:pic>
        <p:nvPicPr>
          <p:cNvPr id="28675" name="Picture 5" descr="圖像裡可能有2 個人、戶外和食物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2276475"/>
            <a:ext cx="7780337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29698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0350"/>
            <a:ext cx="8229600" cy="5865813"/>
          </a:xfrm>
        </p:spPr>
        <p:txBody>
          <a:bodyPr/>
          <a:lstStyle/>
          <a:p>
            <a:r>
              <a:rPr lang="zh-TW" altLang="en-US" sz="1800" smtClean="0">
                <a:ea typeface="Adobe 繁黑體 Std B" pitchFamily="34" charset="-120"/>
              </a:rPr>
              <a:t>故事中王赦重新找尋李曉明的家人，讓李曉文有了放下假名，放下重新出發帶來的虛假生活，與父母一同面對自己是犯下無差別殺人事件的加害者家屬的事實；以及劉昭國與宋喬安面對談心，一同面對失去兒子的事實時，鼓起勇氣對面喪子的遺憾，也是重新詮釋受害者家屬這個位置的契機。可以想像這些情節片段，最受震撼的，就該是鄭傑的父母與家人，以及小燈泡的家人。在這些與自己的人生經驗極其相似的故事中，他們將在故事中人得到療癒之時，也同時昇華了壓抑在他們心中，那巨大的悲傷與絕望。</a:t>
            </a:r>
          </a:p>
          <a:p>
            <a:endParaRPr lang="en-US" altLang="zh-TW" sz="1800" smtClean="0"/>
          </a:p>
          <a:p>
            <a:endParaRPr lang="en-US" altLang="zh-TW" sz="1800" smtClean="0"/>
          </a:p>
          <a:p>
            <a:endParaRPr lang="zh-TW" altLang="en-US" sz="1800" smtClean="0"/>
          </a:p>
        </p:txBody>
      </p:sp>
      <p:sp>
        <p:nvSpPr>
          <p:cNvPr id="29699" name="AutoShape 6" descr="「與惡」的圖片搜尋結果"/>
          <p:cNvSpPr>
            <a:spLocks noChangeAspect="1" noChangeArrowheads="1"/>
          </p:cNvSpPr>
          <p:nvPr/>
        </p:nvSpPr>
        <p:spPr bwMode="auto">
          <a:xfrm>
            <a:off x="155575" y="460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29700" name="Picture 8" descr="《我們與惡的距離 》台灣社會寫實影集  無差別殺人案的社會裡  誰是好人？誰是壞人？｜故事劇情與角色介紹｜首圖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2420938"/>
            <a:ext cx="7705725" cy="432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30722" name="Rectangle 3"/>
          <p:cNvSpPr>
            <a:spLocks noGrp="1"/>
          </p:cNvSpPr>
          <p:nvPr>
            <p:ph type="body" idx="1"/>
          </p:nvPr>
        </p:nvSpPr>
        <p:spPr>
          <a:xfrm>
            <a:off x="457200" y="333375"/>
            <a:ext cx="8229600" cy="5792788"/>
          </a:xfrm>
        </p:spPr>
        <p:txBody>
          <a:bodyPr/>
          <a:lstStyle/>
          <a:p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而與此同時，面對這些與深藏在我們的集體記憶中極其相似的社會事件，我們也將在其中加害者家屬與受害者家屬得到療癒的同時，療癒我們自己。</a:t>
            </a:r>
          </a:p>
          <a:p>
            <a:endParaRPr lang="zh-TW" altLang="en-US" sz="1800" smtClean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我們可以在故事中看到我們在社會事件發生後難以看到的全貌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(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包括加害者家屬未來的生活，受害者家屬能否有走出傷痛的可能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)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，而這些延續與轉機，是在編劇趕於正面面對被台灣人壓抑下的集體恐懼而來。正當我們也把這些事件拿出來重新觀看，勇於面對時，我們才有被療癒的可能。所以在我們與惡的距離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3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、</a:t>
            </a:r>
            <a:r>
              <a:rPr lang="en-US" altLang="zh-TW" sz="1800" smtClean="0">
                <a:latin typeface="Adobe 繁黑體 Std B" pitchFamily="34" charset="-120"/>
                <a:ea typeface="Adobe 繁黑體 Std B" pitchFamily="34" charset="-120"/>
              </a:rPr>
              <a:t>4</a:t>
            </a:r>
            <a:r>
              <a:rPr lang="zh-TW" altLang="en-US" sz="1800" smtClean="0">
                <a:latin typeface="Adobe 繁黑體 Std B" pitchFamily="34" charset="-120"/>
                <a:ea typeface="Adobe 繁黑體 Std B" pitchFamily="34" charset="-120"/>
              </a:rPr>
              <a:t>集中，全台灣都有了被療癒的機會，一部優秀作品的社會力量，正在於此。</a:t>
            </a:r>
          </a:p>
          <a:p>
            <a:endParaRPr lang="zh-TW" altLang="en-US" sz="1800" smtClean="0">
              <a:latin typeface="Adobe 繁黑體 Std B" pitchFamily="34" charset="-120"/>
              <a:ea typeface="Adobe 繁黑體 Std B" pitchFamily="34" charset="-120"/>
            </a:endParaRPr>
          </a:p>
          <a:p>
            <a:endParaRPr lang="zh-TW" altLang="en-US" smtClean="0"/>
          </a:p>
        </p:txBody>
      </p:sp>
      <p:pic>
        <p:nvPicPr>
          <p:cNvPr id="30723" name="Picture 5" descr="「與惡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3068638"/>
            <a:ext cx="6337300" cy="356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>
          <a:xfrm>
            <a:off x="395536" y="404664"/>
            <a:ext cx="8229600" cy="4525963"/>
          </a:xfrm>
        </p:spPr>
        <p:txBody>
          <a:bodyPr/>
          <a:lstStyle/>
          <a:p>
            <a:pPr eaLnBrk="1" hangingPunct="1"/>
            <a:endParaRPr lang="zh-TW" altLang="en-US" dirty="0" smtClean="0"/>
          </a:p>
          <a:p>
            <a:pPr eaLnBrk="1" hangingPunct="1"/>
            <a:endParaRPr lang="zh-TW" altLang="en-US" dirty="0" smtClean="0"/>
          </a:p>
          <a:p>
            <a:pPr algn="ctr" eaLnBrk="1" hangingPunct="1">
              <a:buFont typeface="Arial" charset="0"/>
              <a:buNone/>
            </a:pPr>
            <a:r>
              <a:rPr lang="zh-TW" altLang="en-US" sz="6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從邊緣訴說</a:t>
            </a:r>
            <a:endParaRPr lang="en-US" altLang="zh-TW" sz="6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eaLnBrk="1" hangingPunct="1">
              <a:buFont typeface="Arial" charset="0"/>
              <a:buNone/>
            </a:pPr>
            <a:endParaRPr lang="en-US" altLang="zh-TW" sz="60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pPr algn="ctr" eaLnBrk="1" hangingPunct="1">
              <a:buFont typeface="Arial" charset="0"/>
              <a:buNone/>
            </a:pPr>
            <a:r>
              <a:rPr lang="zh-TW" altLang="en-US" sz="6000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莫忘世上苦人多</a:t>
            </a:r>
          </a:p>
          <a:p>
            <a:pPr eaLnBrk="1" hangingPunct="1"/>
            <a:endParaRPr lang="zh-TW" altLang="en-US" sz="6000" dirty="0" smtClean="0">
              <a:solidFill>
                <a:schemeClr val="accent2"/>
              </a:solidFill>
            </a:endParaRPr>
          </a:p>
          <a:p>
            <a:pPr eaLnBrk="1" hangingPunct="1"/>
            <a:endParaRPr lang="zh-TW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2017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金馬獎最佳新導演獎</a:t>
            </a:r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2018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年奧斯卡最佳外語片台灣代表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179388" y="1773238"/>
            <a:ext cx="3311525" cy="4711700"/>
          </a:xfrm>
        </p:spPr>
      </p:pic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5375" y="3068638"/>
            <a:ext cx="5330825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滅火器</a:t>
            </a:r>
          </a:p>
        </p:txBody>
      </p:sp>
      <p:pic>
        <p:nvPicPr>
          <p:cNvPr id="1536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11188" y="1412875"/>
            <a:ext cx="7705725" cy="5126038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038" y="404813"/>
            <a:ext cx="820420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93675"/>
            <a:ext cx="8640763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2363" y="260350"/>
            <a:ext cx="3476625" cy="259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525" y="2997200"/>
            <a:ext cx="9144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4" descr="「大佛普拉斯」的圖片搜尋結果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8" y="188913"/>
            <a:ext cx="3922712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88913"/>
            <a:ext cx="5040312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3" descr="「大佛普拉斯」的圖片搜尋結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7175" y="3284538"/>
            <a:ext cx="4662488" cy="349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7538" y="2205038"/>
            <a:ext cx="4572000" cy="304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1570038"/>
            <a:ext cx="4176713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" y="333375"/>
            <a:ext cx="5214938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213" y="3429000"/>
            <a:ext cx="5864225" cy="329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50" y="461963"/>
            <a:ext cx="8901113" cy="593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3200" b="1" smtClean="0">
                <a:ea typeface="Adobe 繁黑體 Std B" pitchFamily="34" charset="-120"/>
              </a:rPr>
              <a:t>林立青</a:t>
            </a:r>
            <a:r>
              <a:rPr lang="en-US" altLang="zh-TW" sz="3200" b="1" smtClean="0">
                <a:ea typeface="Adobe 繁黑體 Std B" pitchFamily="34" charset="-120"/>
              </a:rPr>
              <a:t>《</a:t>
            </a:r>
            <a:r>
              <a:rPr lang="zh-TW" altLang="en-US" sz="3200" b="1" smtClean="0">
                <a:ea typeface="Adobe 繁黑體 Std B" pitchFamily="34" charset="-120"/>
              </a:rPr>
              <a:t>做工的人</a:t>
            </a:r>
            <a:r>
              <a:rPr lang="en-US" altLang="zh-TW" sz="3200" b="1" smtClean="0">
                <a:ea typeface="Adobe 繁黑體 Std B" pitchFamily="34" charset="-120"/>
              </a:rPr>
              <a:t>》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zh-TW" smtClean="0"/>
          </a:p>
        </p:txBody>
      </p:sp>
      <p:pic>
        <p:nvPicPr>
          <p:cNvPr id="52227" name="Picture 5" descr="n09a00_p_01_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4163" y="1700213"/>
            <a:ext cx="34893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7" descr="IMG_678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2060575"/>
            <a:ext cx="4921250" cy="328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b="1" smtClean="0">
                <a:ea typeface="Adobe 繁黑體 Std B" pitchFamily="34" charset="-120"/>
              </a:rPr>
              <a:t>〈</a:t>
            </a:r>
            <a:r>
              <a:rPr lang="zh-TW" altLang="en-US" sz="3200" b="1" smtClean="0">
                <a:ea typeface="Adobe 繁黑體 Std B" pitchFamily="34" charset="-120"/>
              </a:rPr>
              <a:t>伴唱小吃部</a:t>
            </a:r>
            <a:r>
              <a:rPr lang="en-US" altLang="zh-TW" sz="3200" b="1" smtClean="0">
                <a:ea typeface="Adobe 繁黑體 Std B" pitchFamily="34" charset="-120"/>
              </a:rPr>
              <a:t>〉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「你們欺負人家殘障啦！我們都去別家。」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「這樣的女人你也開得下去。」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「你們只會歧視殘障啦！去玩大陸妹、越南仔沒有比較高尚。」</a:t>
            </a:r>
          </a:p>
          <a:p>
            <a:pPr eaLnBrk="1" hangingPunct="1">
              <a:lnSpc>
                <a:spcPct val="90000"/>
              </a:lnSpc>
            </a:pPr>
            <a:endParaRPr lang="zh-TW" altLang="en-US" sz="2000" smtClean="0">
              <a:ea typeface="Adobe 繁黑體 Std B" pitchFamily="34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還有更難聽的話都說了出口。眼看一發不可收拾，我趕快把那兩個工人拉到旁邊去。他們還是忿忿不平地說：「這些人只知道嘴巴說別人，啥好事也不做。那兩個小姐白天去舉看板。沒得舉時，晚上來陪酒賺錢養自己又怎樣？」</a:t>
            </a:r>
          </a:p>
        </p:txBody>
      </p:sp>
      <p:pic>
        <p:nvPicPr>
          <p:cNvPr id="53251" name="Picture 5" descr="「小吃部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1638" y="3994150"/>
            <a:ext cx="3816350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b="1" smtClean="0">
                <a:ea typeface="Adobe 繁黑體 Std B" pitchFamily="34" charset="-120"/>
              </a:rPr>
              <a:t>〈</a:t>
            </a:r>
            <a:r>
              <a:rPr lang="zh-TW" altLang="en-US" sz="3200" b="1" smtClean="0">
                <a:ea typeface="Adobe 繁黑體 Std B" pitchFamily="34" charset="-120"/>
              </a:rPr>
              <a:t>伴唱小吃部</a:t>
            </a:r>
            <a:r>
              <a:rPr lang="en-US" altLang="zh-TW" sz="3200" b="1" smtClean="0">
                <a:ea typeface="Adobe 繁黑體 Std B" pitchFamily="34" charset="-120"/>
              </a:rPr>
              <a:t>〉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兩組人馬都知道這家店，一邊選擇再也不去，另一邊選擇去享受低價服務。我都不覺得有錯。畢竟連警察都知道這狀況而睜一隻眼閉一隻眼，想必這些警察隊這些女性的故事比我清楚。邊遠郊區，離市區遠得要死，你要往哪裡去工作？又能怎麼工作？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市區的酒店有可能收這些殘疾女子嗎？年過五十的背部大面積灼傷者？正常的工作能接受殘疾者嗎？右手沒有了四隻手指的中年婦女？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我至今不知道背部大面積灼傷而無法久站工作者，以及右手缺四隻手指的中年失業女性，還有哪裡可以在四小時內賺得八百、一千元。兩人就算去夜市推輪椅賣原子筆，也不可能比脫衣陪酒賺得多。現在大多店家怕掃了酒客的興，這些人連店門也進不去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草東沒有派對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68313" y="1557338"/>
            <a:ext cx="8229600" cy="420052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b="1" smtClean="0">
                <a:ea typeface="Adobe 繁黑體 Std B" pitchFamily="34" charset="-120"/>
              </a:rPr>
              <a:t>〈</a:t>
            </a:r>
            <a:r>
              <a:rPr lang="zh-TW" altLang="en-US" sz="3200" b="1" smtClean="0">
                <a:ea typeface="Adobe 繁黑體 Std B" pitchFamily="34" charset="-120"/>
              </a:rPr>
              <a:t>伴唱小吃部</a:t>
            </a:r>
            <a:r>
              <a:rPr lang="en-US" altLang="zh-TW" sz="3200" b="1" smtClean="0">
                <a:ea typeface="Adobe 繁黑體 Std B" pitchFamily="34" charset="-120"/>
              </a:rPr>
              <a:t>〉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我也知道舉牌工，不管颳風下雨，一天八小時也不會有八百元，在這偏遠工業區更沒有什麼舉牌工機會。這社會要求他人有尊嚴活著的，幾乎都是不需為下一餐煩憂，並且收入穩定的人。而我不是，我能理解她們只是想活著，卑微和努力地活著。對於那些喊著尊嚴的人，因為那傷痕我無言以對。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跛子和禿子兩人呢？這兩人住在這種擁擠和無力的工寮中，每個月出工的時間不到二十天，算下來，一個月僅有不到兩萬的收入。兩人的健保卡也都被鎖了，只能在疲累時挖工地的醫藥箱吃止痛藥。我後來才知道跛子的老婆跑了不知去向，禿子的女人另找了別的男人而離婚。說到底，他們可能連自己都養不起。在這個社會中，他們除了不可能用錢擁有女人，也只能用錢買女人而已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b="1" smtClean="0">
                <a:ea typeface="Adobe 繁黑體 Std B" pitchFamily="34" charset="-120"/>
              </a:rPr>
              <a:t>〈</a:t>
            </a:r>
            <a:r>
              <a:rPr lang="zh-TW" altLang="en-US" sz="3200" b="1" smtClean="0">
                <a:ea typeface="Adobe 繁黑體 Std B" pitchFamily="34" charset="-120"/>
              </a:rPr>
              <a:t>伴唱小吃部</a:t>
            </a:r>
            <a:r>
              <a:rPr lang="en-US" altLang="zh-TW" sz="3200" b="1" smtClean="0">
                <a:ea typeface="Adobe 繁黑體 Std B" pitchFamily="34" charset="-120"/>
              </a:rPr>
              <a:t>〉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這些人的人生就是如此。在他們身上諸神隱退，基督未顯，只有無比卑微之人，花錢尋求慰藉，或讓人尋求慰藉共生。我說不出任何有幫助的話，可以預料得到，她們未來的生活將會出現一堆問題。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但我沒有答案。我只知道我再也不想踏進去任何酒店。不是我不喜歡女人，而只是我不願想起那背部整片的凹凸不平、帶著變形的紅色扭曲肌肉紋路。也不願想起那隻角度彎曲、拿不起任何酒瓶而只有大拇指的右手，搭著夜晚半失明的男子，和一個兩腳長短不一的跛子。我親眼看見這些永久的傷痕在她們身上，我也知道她們還在陪著這些工人賣笑。工人來此買春，為著我不敢不想也沒有任何資格去問的原因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b="1" smtClean="0">
                <a:ea typeface="Adobe 繁黑體 Std B" pitchFamily="34" charset="-120"/>
              </a:rPr>
              <a:t>〈</a:t>
            </a:r>
            <a:r>
              <a:rPr lang="zh-TW" altLang="en-US" sz="3200" b="1" smtClean="0">
                <a:ea typeface="Adobe 繁黑體 Std B" pitchFamily="34" charset="-120"/>
              </a:rPr>
              <a:t>伴唱小吃部</a:t>
            </a:r>
            <a:r>
              <a:rPr lang="en-US" altLang="zh-TW" sz="3200" b="1" smtClean="0">
                <a:ea typeface="Adobe 繁黑體 Std B" pitchFamily="34" charset="-120"/>
              </a:rPr>
              <a:t>〉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我不想花錢買女人，只是不想去回憶那些場景，因為我看過她們身上的傷痕和殘缺。那另一些以此為生之人，我沒有看到的她們那些傷痕和殘缺呢？這是我人生極為排斥花錢召妓買春買醉的唯一原因。我喜歡女人，但我只喜歡漂亮的女人。然而，我總想起那兩個陪酒女子，還有她們身上的傷痕殘缺。那會讓我想起其他人也可能有的，在身上，在心裡，在我看不見之處的傷痕及殘缺。</a:t>
            </a:r>
          </a:p>
          <a:p>
            <a:pPr eaLnBrk="1" hangingPunct="1">
              <a:lnSpc>
                <a:spcPct val="90000"/>
              </a:lnSpc>
            </a:pPr>
            <a:endParaRPr lang="zh-TW" altLang="en-US" sz="2000" smtClean="0">
              <a:ea typeface="Adobe 繁黑體 Std B" pitchFamily="34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2000" smtClean="0">
                <a:ea typeface="Adobe 繁黑體 Std B" pitchFamily="34" charset="-120"/>
              </a:rPr>
              <a:t>我不想去回憶。</a:t>
            </a:r>
          </a:p>
        </p:txBody>
      </p:sp>
      <p:pic>
        <p:nvPicPr>
          <p:cNvPr id="57347" name="Picture 5" descr="「陪酒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3938" y="3473450"/>
            <a:ext cx="4895850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zh-TW" smtClean="0"/>
          </a:p>
        </p:txBody>
      </p:sp>
      <p:pic>
        <p:nvPicPr>
          <p:cNvPr id="62467" name="Picture 4" descr="img068"/>
          <p:cNvPicPr>
            <a:picLocks noChangeAspect="1" noChangeArrowheads="1"/>
          </p:cNvPicPr>
          <p:nvPr/>
        </p:nvPicPr>
        <p:blipFill>
          <a:blip r:embed="rId2"/>
          <a:srcRect r="10968" b="57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910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smtClean="0">
                <a:hlinkClick r:id="rId2"/>
              </a:rPr>
              <a:t>https://www.facebook.com/wethelaborers2020/videos/444670249568891/</a:t>
            </a:r>
            <a:r>
              <a:rPr lang="en-US" altLang="zh-TW" sz="4000" smtClean="0"/>
              <a:t> </a:t>
            </a:r>
            <a:endParaRPr lang="zh-TW" altLang="en-US" sz="4000" smtClean="0"/>
          </a:p>
        </p:txBody>
      </p:sp>
      <p:sp>
        <p:nvSpPr>
          <p:cNvPr id="634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63491" name="Picture 5" descr="76204839_925933554455412_2905795579063828480_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628775"/>
            <a:ext cx="8567738" cy="481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4818" name="Rectangle 3"/>
          <p:cNvSpPr>
            <a:spLocks noGrp="1"/>
          </p:cNvSpPr>
          <p:nvPr>
            <p:ph type="body" idx="1"/>
          </p:nvPr>
        </p:nvSpPr>
        <p:spPr>
          <a:xfrm>
            <a:off x="467544" y="404664"/>
            <a:ext cx="8229600" cy="5218113"/>
          </a:xfrm>
        </p:spPr>
        <p:txBody>
          <a:bodyPr/>
          <a:lstStyle/>
          <a:p>
            <a:pPr eaLnBrk="1" hangingPunct="1"/>
            <a:endParaRPr lang="zh-TW" altLang="en-US" dirty="0" smtClean="0"/>
          </a:p>
          <a:p>
            <a:pPr eaLnBrk="1" hangingPunct="1"/>
            <a:endParaRPr lang="zh-TW" altLang="en-US" dirty="0" smtClean="0"/>
          </a:p>
          <a:p>
            <a:pPr algn="ctr" eaLnBrk="1" hangingPunct="1">
              <a:buFont typeface="Arial" charset="0"/>
              <a:buNone/>
            </a:pPr>
            <a:r>
              <a:rPr lang="zh-TW" altLang="en-US" sz="6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串連民主與人權的價值</a:t>
            </a:r>
            <a:endParaRPr lang="en-US" altLang="zh-TW" sz="6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eaLnBrk="1" hangingPunct="1">
              <a:buFont typeface="Arial" charset="0"/>
              <a:buNone/>
            </a:pPr>
            <a:endParaRPr lang="en-US" altLang="zh-TW" sz="60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pPr algn="ctr" eaLnBrk="1" hangingPunct="1">
              <a:buFont typeface="Arial" charset="0"/>
              <a:buNone/>
            </a:pPr>
            <a:r>
              <a:rPr lang="zh-TW" altLang="en-US" sz="6000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台灣價值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smtClean="0">
                <a:latin typeface="Adobe 繁黑體 Std B" pitchFamily="34" charset="-120"/>
                <a:ea typeface="Adobe 繁黑體 Std B" pitchFamily="34" charset="-120"/>
              </a:rPr>
              <a:t>2018</a:t>
            </a:r>
            <a:r>
              <a:rPr lang="zh-TW" altLang="en-US" sz="4000" smtClean="0">
                <a:latin typeface="Adobe 繁黑體 Std B" pitchFamily="34" charset="-120"/>
                <a:ea typeface="Adobe 繁黑體 Std B" pitchFamily="34" charset="-120"/>
              </a:rPr>
              <a:t>金鐘獎最佳迷你劇集</a:t>
            </a:r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00113" y="1557338"/>
            <a:ext cx="3248025" cy="4597400"/>
          </a:xfrm>
        </p:spPr>
      </p:pic>
      <p:pic>
        <p:nvPicPr>
          <p:cNvPr id="65539" name="Picture 7" descr="相關圖片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557338"/>
            <a:ext cx="323691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smtClean="0">
                <a:latin typeface="Adobe 繁黑體 Std B" pitchFamily="34" charset="-120"/>
                <a:ea typeface="Adobe 繁黑體 Std B" pitchFamily="34" charset="-120"/>
              </a:rPr>
              <a:t>《</a:t>
            </a:r>
            <a:r>
              <a:rPr lang="zh-TW" altLang="en-US" sz="3200" b="1" smtClean="0">
                <a:latin typeface="Adobe 繁黑體 Std B" pitchFamily="34" charset="-120"/>
                <a:ea typeface="Adobe 繁黑體 Std B" pitchFamily="34" charset="-120"/>
              </a:rPr>
              <a:t>他們在畢業的前一天爆炸</a:t>
            </a:r>
            <a:r>
              <a:rPr lang="en-US" altLang="zh-TW" sz="3200" b="1" smtClean="0">
                <a:latin typeface="Adobe 繁黑體 Std B" pitchFamily="34" charset="-120"/>
                <a:ea typeface="Adobe 繁黑體 Std B" pitchFamily="34" charset="-120"/>
              </a:rPr>
              <a:t>2》</a:t>
            </a:r>
          </a:p>
        </p:txBody>
      </p:sp>
      <p:sp>
        <p:nvSpPr>
          <p:cNvPr id="6656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66563" name="Picture 4" descr="ãä»åå¨ç¢æ¥­çåä¸å¤©çç¸2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557338"/>
            <a:ext cx="3662362" cy="515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5" descr="ãä»åå¨ç¢æ¥­çåä¸å¤©çç¸2ãçåçæå°çµæ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463" y="1557338"/>
            <a:ext cx="3602037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smtClean="0">
                <a:ea typeface="Adobe 繁黑體 Std B" pitchFamily="34" charset="-120"/>
                <a:cs typeface="Times New Roman" pitchFamily="18" charset="0"/>
              </a:rPr>
              <a:t>台灣人對大陸人的霸凌？</a:t>
            </a:r>
          </a:p>
        </p:txBody>
      </p:sp>
      <p:pic>
        <p:nvPicPr>
          <p:cNvPr id="67586" name="Picture 3" descr="ç¸éåç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412875"/>
            <a:ext cx="3683000" cy="518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4" descr="ãä»åå¨ç¢æ¥­çåä¸å¤©çç¸2ãçåçæå°çµæ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716463" y="1412875"/>
            <a:ext cx="3629025" cy="511175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71550" y="692150"/>
            <a:ext cx="7272338" cy="532765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9625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96261" name="Picture 5" descr="2154964_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682625"/>
            <a:ext cx="8569325" cy="57102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9728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97285" name="Picture 5" descr="20170830122902-0a4fd254afdd7b09fe46d2cf6bc7de6d-tabl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908050"/>
            <a:ext cx="8424863" cy="5060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smtClean="0">
                <a:ea typeface="Adobe 繁黑體 Std B" pitchFamily="34" charset="-120"/>
              </a:rPr>
              <a:t>文學與公民</a:t>
            </a:r>
          </a:p>
        </p:txBody>
      </p:sp>
      <p:sp>
        <p:nvSpPr>
          <p:cNvPr id="12390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>
                <a:ea typeface="Adobe 繁黑體 Std B" pitchFamily="34" charset="-120"/>
              </a:rPr>
              <a:t>有真實的人性，才有真實的文學，才能展現公民真實存在的力量。</a:t>
            </a:r>
          </a:p>
          <a:p>
            <a:endParaRPr lang="zh-TW" altLang="en-US" smtClean="0">
              <a:ea typeface="Adobe 繁黑體 Std B" pitchFamily="34" charset="-120"/>
            </a:endParaRPr>
          </a:p>
          <a:p>
            <a:pPr>
              <a:buFont typeface="Arial" charset="0"/>
              <a:buNone/>
            </a:pPr>
            <a:r>
              <a:rPr lang="zh-TW" altLang="en-US" smtClean="0">
                <a:ea typeface="Adobe 繁黑體 Std B" pitchFamily="34" charset="-120"/>
              </a:rPr>
              <a:t>→能深切自省，才有向善的勇氣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2018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金馬獎最佳紀錄片</a:t>
            </a:r>
          </a:p>
        </p:txBody>
      </p:sp>
      <p:pic>
        <p:nvPicPr>
          <p:cNvPr id="6963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1557338"/>
            <a:ext cx="3455987" cy="5003800"/>
          </a:xfrm>
        </p:spPr>
      </p:pic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0200" y="1557338"/>
            <a:ext cx="4379913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0200" y="4149725"/>
            <a:ext cx="4379913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706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70659" name="Picture 5" descr="「我們的青春在台灣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8208962" cy="615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716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71683" name="Picture 5" descr="「我們的青春在台灣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2413" y="1485900"/>
            <a:ext cx="9550401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727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72707" name="Picture 7" descr="「我們的青春在台灣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500" y="3678238"/>
            <a:ext cx="5651500" cy="317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9" descr="「我們的青春在台灣」的圖片搜尋結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5495925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737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73731" name="Picture 5" descr="「我們的青春在台灣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46038"/>
            <a:ext cx="57340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7" descr="「我們的青春在台灣」的圖片搜尋結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475" y="3573463"/>
            <a:ext cx="5580063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9" descr="「我們的青春在台灣」的圖片搜尋結果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50" y="3482975"/>
            <a:ext cx="5999163" cy="337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《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返校</a:t>
            </a:r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》: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你是忘記了，還是害怕想起來</a:t>
            </a:r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00113" y="1628775"/>
            <a:ext cx="7343775" cy="4897438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惡夢與迷宮</a:t>
            </a:r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00113" y="1412875"/>
            <a:ext cx="7781925" cy="518477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530350"/>
            <a:ext cx="7272338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Grp="1" noChangeAspect="1" noChangeArrowheads="1"/>
          </p:cNvPicPr>
          <p:nvPr>
            <p:ph type="title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188913"/>
            <a:ext cx="5651500" cy="2884487"/>
          </a:xfrm>
        </p:spPr>
      </p:pic>
      <p:pic>
        <p:nvPicPr>
          <p:cNvPr id="18435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0" y="3097213"/>
            <a:ext cx="5651500" cy="3760787"/>
          </a:xfrm>
        </p:spPr>
      </p:pic>
      <p:sp>
        <p:nvSpPr>
          <p:cNvPr id="17412" name="標題 3"/>
          <p:cNvSpPr>
            <a:spLocks/>
          </p:cNvSpPr>
          <p:nvPr/>
        </p:nvSpPr>
        <p:spPr bwMode="auto">
          <a:xfrm>
            <a:off x="5940425" y="274638"/>
            <a:ext cx="27463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kumimoji="0" lang="zh-TW" altLang="en-US" sz="3600" b="1">
                <a:latin typeface="Adobe 繁黑體 Std B" pitchFamily="34" charset="-120"/>
                <a:ea typeface="Adobe 繁黑體 Std B" pitchFamily="34" charset="-120"/>
              </a:rPr>
              <a:t>年度歌曲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共同的惡夢與迷宮</a:t>
            </a:r>
            <a:endParaRPr lang="zh-TW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91" y="1601369"/>
            <a:ext cx="8047417" cy="4523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45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標題 3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追求自由民主人權歷程的歷史意義</a:t>
            </a:r>
          </a:p>
        </p:txBody>
      </p:sp>
      <p:sp>
        <p:nvSpPr>
          <p:cNvPr id="77826" name="內容版面配置區 4"/>
          <p:cNvSpPr>
            <a:spLocks noGrp="1"/>
          </p:cNvSpPr>
          <p:nvPr>
            <p:ph sz="half" idx="1"/>
          </p:nvPr>
        </p:nvSpPr>
        <p:spPr>
          <a:xfrm>
            <a:off x="107950" y="2133600"/>
            <a:ext cx="4387850" cy="3992563"/>
          </a:xfrm>
        </p:spPr>
        <p:txBody>
          <a:bodyPr/>
          <a:lstStyle/>
          <a:p>
            <a:r>
              <a:rPr lang="zh-TW" altLang="en-US" smtClean="0">
                <a:ea typeface="Adobe 繁黑體 Std B" pitchFamily="34" charset="-120"/>
              </a:rPr>
              <a:t>樹葉有愛時，便化成花朵，花朵敬拜，結出果實。</a:t>
            </a:r>
            <a:endParaRPr lang="en-US" altLang="zh-TW" smtClean="0">
              <a:ea typeface="Adobe 繁黑體 Std B" pitchFamily="34" charset="-120"/>
            </a:endParaRPr>
          </a:p>
          <a:p>
            <a:r>
              <a:rPr lang="zh-TW" altLang="en-US" smtClean="0">
                <a:ea typeface="Adobe 繁黑體 Std B" pitchFamily="34" charset="-120"/>
              </a:rPr>
              <a:t>埋在地下的樹根使樹枝產生果實，卻並不要求什麼報酬。</a:t>
            </a:r>
          </a:p>
        </p:txBody>
      </p:sp>
      <p:pic>
        <p:nvPicPr>
          <p:cNvPr id="7782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2517775"/>
            <a:ext cx="4038600" cy="269081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885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3600" dirty="0" smtClean="0">
                <a:latin typeface="Adobe 繁黑體 Std B" pitchFamily="34" charset="-120"/>
                <a:ea typeface="Adobe 繁黑體 Std B" pitchFamily="34" charset="-120"/>
              </a:rPr>
              <a:t>不是就看幾本書而已，為什麼會變成這樣子？</a:t>
            </a:r>
          </a:p>
        </p:txBody>
      </p:sp>
      <p:pic>
        <p:nvPicPr>
          <p:cNvPr id="79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174750" y="1600200"/>
            <a:ext cx="6794500" cy="452596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latin typeface="Adobe 繁黑體 Std B" pitchFamily="34" charset="-120"/>
                <a:ea typeface="Adobe 繁黑體 Std B" pitchFamily="34" charset="-120"/>
              </a:rPr>
              <a:t>精準的隱喻</a:t>
            </a:r>
          </a:p>
        </p:txBody>
      </p:sp>
      <p:pic>
        <p:nvPicPr>
          <p:cNvPr id="8089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00113" y="1700213"/>
            <a:ext cx="7272337" cy="4849812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精準的隱喻</a:t>
            </a:r>
            <a:endParaRPr lang="zh-TW" altLang="en-US" dirty="0" smtClean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68313" y="1628775"/>
            <a:ext cx="8210550" cy="460851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7950" y="115888"/>
            <a:ext cx="5616575" cy="3744912"/>
          </a:xfrm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3889375"/>
            <a:ext cx="5276850" cy="296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11584"/>
            <a:ext cx="4549758" cy="255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76672"/>
            <a:ext cx="4189588" cy="279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1" b="8729"/>
          <a:stretch/>
        </p:blipFill>
        <p:spPr bwMode="auto">
          <a:xfrm>
            <a:off x="1098190" y="3573016"/>
            <a:ext cx="6947620" cy="311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44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告密</a:t>
            </a:r>
            <a:endParaRPr lang="zh-TW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54964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596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擬人化的國家</a:t>
            </a:r>
            <a:endParaRPr lang="zh-TW" alt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8" b="7016"/>
          <a:stretch/>
        </p:blipFill>
        <p:spPr bwMode="auto">
          <a:xfrm>
            <a:off x="323527" y="2060848"/>
            <a:ext cx="8615491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59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歷史重演的可能</a:t>
            </a:r>
            <a:endParaRPr lang="zh-TW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91"/>
          <a:stretch/>
        </p:blipFill>
        <p:spPr bwMode="auto">
          <a:xfrm>
            <a:off x="539552" y="1643960"/>
            <a:ext cx="4428651" cy="473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02702"/>
            <a:ext cx="3168352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76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2015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金曲獎年度歌曲</a:t>
            </a:r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—〈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島嶼天光</a:t>
            </a:r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〉</a:t>
            </a:r>
            <a:endParaRPr lang="zh-TW" altLang="en-US" sz="3600" smtClean="0"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9458" name="內容版面配置區 5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713288"/>
          </a:xfrm>
        </p:spPr>
        <p:txBody>
          <a:bodyPr/>
          <a:lstStyle/>
          <a:p>
            <a:pPr eaLnBrk="1" hangingPunct="1"/>
            <a:r>
              <a:rPr lang="zh-TW" altLang="en-US" sz="2000" smtClean="0"/>
              <a:t>天色漸漸光</a:t>
            </a:r>
          </a:p>
          <a:p>
            <a:pPr eaLnBrk="1" hangingPunct="1"/>
            <a:r>
              <a:rPr lang="zh-TW" altLang="en-US" sz="2000" smtClean="0"/>
              <a:t>咱就大聲來唱著歌</a:t>
            </a:r>
          </a:p>
          <a:p>
            <a:pPr eaLnBrk="1" hangingPunct="1"/>
            <a:r>
              <a:rPr lang="zh-TW" altLang="en-US" sz="2000" smtClean="0"/>
              <a:t>一直到希望的光線</a:t>
            </a:r>
          </a:p>
          <a:p>
            <a:pPr eaLnBrk="1" hangingPunct="1"/>
            <a:r>
              <a:rPr lang="zh-TW" altLang="en-US" sz="2000" smtClean="0"/>
              <a:t>照著島嶼每一個人</a:t>
            </a:r>
            <a:endParaRPr lang="en-US" altLang="zh-TW" sz="2000" smtClean="0"/>
          </a:p>
          <a:p>
            <a:pPr eaLnBrk="1" hangingPunct="1"/>
            <a:endParaRPr lang="en-US" altLang="zh-TW" smtClean="0"/>
          </a:p>
          <a:p>
            <a:pPr eaLnBrk="1" hangingPunct="1"/>
            <a:endParaRPr lang="zh-TW" altLang="en-US" smtClean="0"/>
          </a:p>
          <a:p>
            <a:pPr eaLnBrk="1" hangingPunct="1"/>
            <a:endParaRPr lang="zh-TW" altLang="en-US" smtClean="0"/>
          </a:p>
        </p:txBody>
      </p:sp>
      <p:sp>
        <p:nvSpPr>
          <p:cNvPr id="19459" name="內容版面配置區 7"/>
          <p:cNvSpPr>
            <a:spLocks noGrp="1"/>
          </p:cNvSpPr>
          <p:nvPr>
            <p:ph sz="half" idx="2"/>
          </p:nvPr>
        </p:nvSpPr>
        <p:spPr>
          <a:xfrm>
            <a:off x="4643438" y="260350"/>
            <a:ext cx="4038600" cy="5865813"/>
          </a:xfrm>
        </p:spPr>
        <p:txBody>
          <a:bodyPr/>
          <a:lstStyle/>
          <a:p>
            <a:pPr eaLnBrk="1" hangingPunct="1"/>
            <a:endParaRPr lang="en-US" altLang="zh-TW" sz="2000" smtClean="0"/>
          </a:p>
          <a:p>
            <a:pPr eaLnBrk="1" hangingPunct="1"/>
            <a:endParaRPr lang="en-US" altLang="zh-TW" sz="2000" smtClean="0"/>
          </a:p>
          <a:p>
            <a:pPr eaLnBrk="1" hangingPunct="1"/>
            <a:endParaRPr lang="en-US" altLang="zh-TW" sz="2000" smtClean="0"/>
          </a:p>
          <a:p>
            <a:pPr eaLnBrk="1" hangingPunct="1"/>
            <a:endParaRPr lang="en-US" altLang="zh-TW" sz="2000" smtClean="0"/>
          </a:p>
          <a:p>
            <a:pPr eaLnBrk="1" hangingPunct="1"/>
            <a:r>
              <a:rPr lang="zh-TW" altLang="en-US" sz="2000" smtClean="0"/>
              <a:t>現在是彼一工</a:t>
            </a:r>
          </a:p>
          <a:p>
            <a:pPr eaLnBrk="1" hangingPunct="1"/>
            <a:r>
              <a:rPr lang="zh-TW" altLang="en-US" sz="2000" smtClean="0"/>
              <a:t>勇敢的台灣人</a:t>
            </a:r>
          </a:p>
          <a:p>
            <a:pPr eaLnBrk="1" hangingPunct="1"/>
            <a:endParaRPr lang="zh-TW" altLang="en-US" smtClean="0"/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3009900"/>
            <a:ext cx="6840537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7512649" cy="618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60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胡淑雯</a:t>
            </a:r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《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太陽的血是黑的</a:t>
            </a:r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》</a:t>
            </a:r>
            <a:endParaRPr lang="zh-TW" altLang="en-US" sz="3600" smtClean="0"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839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643438" y="3573463"/>
            <a:ext cx="3883025" cy="2590800"/>
          </a:xfrm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2133600"/>
            <a:ext cx="403225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2" name="Text Box 5"/>
          <p:cNvSpPr txBox="1">
            <a:spLocks noChangeArrowheads="1"/>
          </p:cNvSpPr>
          <p:nvPr/>
        </p:nvSpPr>
        <p:spPr bwMode="auto">
          <a:xfrm>
            <a:off x="4500563" y="1557338"/>
            <a:ext cx="4248150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/>
              <a:t>本書中，白色恐怖的受難者歷史，轉譯在各個不同的失語的、孤獨的受創者身上。</a:t>
            </a:r>
          </a:p>
          <a:p>
            <a:pPr>
              <a:spcBef>
                <a:spcPct val="50000"/>
              </a:spcBef>
            </a:pPr>
            <a:r>
              <a:rPr lang="zh-TW" altLang="en-US"/>
              <a:t>以台灣白色恐怖歷史為底，當代台北為書寫空間，衝撞台北市光鮮亮麗的外表，將其中深藏的悲情歷史挖掘出來 。</a:t>
            </a:r>
          </a:p>
          <a:p>
            <a:pPr>
              <a:spcBef>
                <a:spcPct val="50000"/>
              </a:spcBef>
            </a:pPr>
            <a:endParaRPr lang="zh-TW" altLang="en-US"/>
          </a:p>
        </p:txBody>
      </p:sp>
      <p:sp>
        <p:nvSpPr>
          <p:cNvPr id="83973" name="文字方塊 1"/>
          <p:cNvSpPr txBox="1">
            <a:spLocks noChangeArrowheads="1"/>
          </p:cNvSpPr>
          <p:nvPr/>
        </p:nvSpPr>
        <p:spPr bwMode="auto">
          <a:xfrm>
            <a:off x="466725" y="1552575"/>
            <a:ext cx="3457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/>
              <a:t>獲</a:t>
            </a:r>
            <a:r>
              <a:rPr lang="en-US" altLang="zh-TW"/>
              <a:t>2013</a:t>
            </a:r>
            <a:r>
              <a:rPr lang="zh-TW" altLang="en-US"/>
              <a:t>年巫永福文學獎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49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zh-TW" altLang="en-US" dirty="0" smtClean="0"/>
          </a:p>
          <a:p>
            <a:pPr eaLnBrk="1" hangingPunct="1">
              <a:buFont typeface="Arial" charset="0"/>
              <a:buNone/>
            </a:pPr>
            <a:endParaRPr lang="zh-TW" altLang="en-US" dirty="0" smtClean="0"/>
          </a:p>
          <a:p>
            <a:pPr algn="ctr" eaLnBrk="1" hangingPunct="1">
              <a:buFont typeface="Arial" charset="0"/>
              <a:buNone/>
            </a:pPr>
            <a:r>
              <a:rPr lang="zh-TW" altLang="en-US" sz="6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議題＋社會＋人性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smtClean="0">
                <a:ea typeface="Adobe 繁黑體 Std B" pitchFamily="34" charset="-120"/>
              </a:rPr>
              <a:t>鴻鴻</a:t>
            </a:r>
            <a:r>
              <a:rPr lang="en-US" altLang="zh-TW" sz="3200" b="1" smtClean="0">
                <a:ea typeface="Adobe 繁黑體 Std B" pitchFamily="34" charset="-120"/>
              </a:rPr>
              <a:t>《</a:t>
            </a:r>
            <a:r>
              <a:rPr lang="zh-TW" altLang="en-US" sz="3200" b="1" smtClean="0">
                <a:ea typeface="Adobe 繁黑體 Std B" pitchFamily="34" charset="-120"/>
              </a:rPr>
              <a:t>衛生紙＋</a:t>
            </a:r>
            <a:r>
              <a:rPr lang="en-US" altLang="zh-TW" sz="3200" b="1" smtClean="0">
                <a:ea typeface="Adobe 繁黑體 Std B" pitchFamily="34" charset="-120"/>
              </a:rPr>
              <a:t>》</a:t>
            </a:r>
          </a:p>
        </p:txBody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xfrm>
            <a:off x="468313" y="1628775"/>
            <a:ext cx="8435975" cy="4525963"/>
          </a:xfrm>
        </p:spPr>
        <p:txBody>
          <a:bodyPr/>
          <a:lstStyle/>
          <a:p>
            <a:r>
              <a:rPr lang="en-US" altLang="zh-TW" sz="2000" smtClean="0">
                <a:latin typeface="Adobe 繁黑體 Std B" pitchFamily="34" charset="-120"/>
                <a:ea typeface="Adobe 繁黑體 Std B" pitchFamily="34" charset="-120"/>
              </a:rPr>
              <a:t>2008</a:t>
            </a: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年到</a:t>
            </a:r>
            <a:r>
              <a:rPr lang="en-US" altLang="zh-TW" sz="2000" smtClean="0">
                <a:latin typeface="Adobe 繁黑體 Std B" pitchFamily="34" charset="-120"/>
                <a:ea typeface="Adobe 繁黑體 Std B" pitchFamily="34" charset="-120"/>
              </a:rPr>
              <a:t>2016</a:t>
            </a: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年，</a:t>
            </a:r>
            <a:r>
              <a:rPr lang="en-US" altLang="zh-TW" sz="2000" smtClean="0">
                <a:latin typeface="Adobe 繁黑體 Std B" pitchFamily="34" charset="-120"/>
                <a:ea typeface="Adobe 繁黑體 Std B" pitchFamily="34" charset="-120"/>
              </a:rPr>
              <a:t>《</a:t>
            </a: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衛生紙＋</a:t>
            </a:r>
            <a:r>
              <a:rPr lang="en-US" altLang="zh-TW" sz="2000" smtClean="0">
                <a:latin typeface="Adobe 繁黑體 Std B" pitchFamily="34" charset="-120"/>
                <a:ea typeface="Adobe 繁黑體 Std B" pitchFamily="34" charset="-120"/>
              </a:rPr>
              <a:t>》</a:t>
            </a: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意外見證台灣政治爭議白熱化、人禍天災頻仍的八年，這也是公民意識覺醒、青年力量出擊的八年。</a:t>
            </a:r>
            <a:r>
              <a:rPr lang="en-US" altLang="zh-TW" sz="2000" smtClean="0">
                <a:latin typeface="Adobe 繁黑體 Std B" pitchFamily="34" charset="-120"/>
                <a:ea typeface="Adobe 繁黑體 Std B" pitchFamily="34" charset="-120"/>
              </a:rPr>
              <a:t>《</a:t>
            </a: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衛生紙＋</a:t>
            </a:r>
            <a:r>
              <a:rPr lang="en-US" altLang="zh-TW" sz="2000" smtClean="0">
                <a:latin typeface="Adobe 繁黑體 Std B" pitchFamily="34" charset="-120"/>
                <a:ea typeface="Adobe 繁黑體 Std B" pitchFamily="34" charset="-120"/>
              </a:rPr>
              <a:t>》</a:t>
            </a: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持續耕耘，至少讓讀者不再視詩寫政治為異，也讓現實批判的角度更為多元，每期幾乎都有新的議題冒上檯面，隨著社會呼吸而劇烈起伏。詩人宛如埋藏各個角落的斥侯，傳回地底脈動的訊息。 </a:t>
            </a:r>
          </a:p>
          <a:p>
            <a:endParaRPr lang="zh-TW" altLang="en-US" sz="2000" smtClean="0"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86019" name="Picture 4" descr="1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3429000"/>
            <a:ext cx="22796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5" descr="衛生紙+32：詩壇崩壞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0425" y="3328988"/>
            <a:ext cx="3529013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6" descr="17580064_1289030281144667_683187137_n"/>
          <p:cNvPicPr>
            <a:picLocks noChangeAspect="1" noChangeArrowheads="1"/>
          </p:cNvPicPr>
          <p:nvPr/>
        </p:nvPicPr>
        <p:blipFill>
          <a:blip r:embed="rId4"/>
          <a:srcRect t="6302" r="255" b="9149"/>
          <a:stretch>
            <a:fillRect/>
          </a:stretch>
        </p:blipFill>
        <p:spPr bwMode="auto">
          <a:xfrm>
            <a:off x="3022600" y="3500438"/>
            <a:ext cx="297180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smtClean="0">
                <a:ea typeface="Adobe 繁黑體 Std B" pitchFamily="34" charset="-120"/>
              </a:rPr>
              <a:t>潘家欣</a:t>
            </a:r>
            <a:r>
              <a:rPr lang="en-US" altLang="zh-TW" sz="3200" smtClean="0">
                <a:ea typeface="Adobe 繁黑體 Std B" pitchFamily="34" charset="-120"/>
              </a:rPr>
              <a:t>〈</a:t>
            </a:r>
            <a:r>
              <a:rPr lang="zh-TW" altLang="en-US" sz="3200" smtClean="0">
                <a:ea typeface="Adobe 繁黑體 Std B" pitchFamily="34" charset="-120"/>
              </a:rPr>
              <a:t>黃月經</a:t>
            </a:r>
            <a:r>
              <a:rPr lang="en-US" altLang="zh-TW" sz="3200" smtClean="0">
                <a:ea typeface="Adobe 繁黑體 Std B" pitchFamily="34" charset="-120"/>
              </a:rPr>
              <a:t>〉</a:t>
            </a:r>
            <a:endParaRPr lang="zh-TW" altLang="en-US" sz="3200" smtClean="0">
              <a:ea typeface="Adobe 繁黑體 Std B" pitchFamily="34" charset="-120"/>
            </a:endParaRPr>
          </a:p>
        </p:txBody>
      </p:sp>
      <p:sp>
        <p:nvSpPr>
          <p:cNvPr id="87042" name="Rectangle 3"/>
          <p:cNvSpPr>
            <a:spLocks noGrp="1"/>
          </p:cNvSpPr>
          <p:nvPr>
            <p:ph type="body" sz="half" idx="1"/>
          </p:nvPr>
        </p:nvSpPr>
        <p:spPr>
          <a:xfrm>
            <a:off x="179388" y="1600200"/>
            <a:ext cx="4316412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女孩因為裙子上的紅漬而羞愧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小溪每個月也來一次染黃惶惶</a:t>
            </a:r>
          </a:p>
          <a:p>
            <a:pPr>
              <a:lnSpc>
                <a:spcPct val="90000"/>
              </a:lnSpc>
            </a:pPr>
            <a:endParaRPr lang="zh-TW" altLang="en-US" sz="2000" smtClean="0">
              <a:latin typeface="Adobe 繁黑體 Std B" pitchFamily="34" charset="-120"/>
              <a:ea typeface="Adobe 繁黑體 Std B" pitchFamily="34" charset="-120"/>
            </a:endParaRPr>
          </a:p>
          <a:p>
            <a:pPr>
              <a:lnSpc>
                <a:spcPct val="90000"/>
              </a:lnSpc>
            </a:pP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一如女孩把青春期的恥辱吞下去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大人說，別嚷，很丟臉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嚷了嫁不出去了妳</a:t>
            </a:r>
          </a:p>
          <a:p>
            <a:pPr>
              <a:lnSpc>
                <a:spcPct val="90000"/>
              </a:lnSpc>
            </a:pPr>
            <a:endParaRPr lang="zh-TW" altLang="en-US" sz="2000" smtClean="0">
              <a:latin typeface="Adobe 繁黑體 Std B" pitchFamily="34" charset="-120"/>
              <a:ea typeface="Adobe 繁黑體 Std B" pitchFamily="34" charset="-120"/>
            </a:endParaRPr>
          </a:p>
          <a:p>
            <a:pPr>
              <a:lnSpc>
                <a:spcPct val="90000"/>
              </a:lnSpc>
            </a:pP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恥辱的後勁很強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我們日日月月繼續吃喝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黃月經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紅土地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直到世界末日來臨的那天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latin typeface="Adobe 繁黑體 Std B" pitchFamily="34" charset="-120"/>
                <a:ea typeface="Adobe 繁黑體 Std B" pitchFamily="34" charset="-120"/>
              </a:rPr>
              <a:t>夢想一個更好的千秋不醒 </a:t>
            </a:r>
          </a:p>
        </p:txBody>
      </p:sp>
      <p:sp>
        <p:nvSpPr>
          <p:cNvPr id="87043" name="Rectangle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zh-TW" altLang="en-US" sz="2000" smtClean="0"/>
          </a:p>
        </p:txBody>
      </p:sp>
      <p:pic>
        <p:nvPicPr>
          <p:cNvPr id="87044" name="Picture 6" descr="「日月光 後勁溪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175" y="3068638"/>
            <a:ext cx="4778375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7512"/>
          </a:xfrm>
        </p:spPr>
        <p:txBody>
          <a:bodyPr/>
          <a:lstStyle/>
          <a:p>
            <a:endParaRPr lang="en-US" altLang="zh-TW" smtClean="0"/>
          </a:p>
        </p:txBody>
      </p:sp>
      <p:pic>
        <p:nvPicPr>
          <p:cNvPr id="90114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 l="27257" t="14926" r="25502" b="11948"/>
          <a:stretch>
            <a:fillRect/>
          </a:stretch>
        </p:blipFill>
        <p:spPr>
          <a:xfrm>
            <a:off x="684213" y="230188"/>
            <a:ext cx="7777162" cy="6627812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公視</a:t>
            </a:r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火神的眼淚</a:t>
            </a:r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endParaRPr lang="zh-TW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5" y="1600200"/>
            <a:ext cx="812374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13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公視</a:t>
            </a:r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妖怪人間</a:t>
            </a:r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endParaRPr lang="zh-TW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8" y="1600200"/>
            <a:ext cx="452596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57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人對大自然的權力壓迫</a:t>
            </a:r>
            <a:endParaRPr lang="zh-TW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886" y="1628800"/>
            <a:ext cx="7498228" cy="49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無聲</a:t>
            </a:r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endParaRPr lang="zh-TW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5976" y="2133303"/>
            <a:ext cx="4525963" cy="45259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556792"/>
            <a:ext cx="3583631" cy="510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2019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金曲獎年度歌曲</a:t>
            </a:r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—〈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玫瑰少年</a:t>
            </a:r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〉</a:t>
            </a:r>
          </a:p>
        </p:txBody>
      </p:sp>
      <p:sp>
        <p:nvSpPr>
          <p:cNvPr id="20482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060575"/>
            <a:ext cx="4038600" cy="4065588"/>
          </a:xfrm>
        </p:spPr>
        <p:txBody>
          <a:bodyPr/>
          <a:lstStyle/>
          <a:p>
            <a:pPr eaLnBrk="1" hangingPunct="1"/>
            <a:r>
              <a:rPr lang="zh-TW" altLang="en-US" sz="2400" smtClean="0"/>
              <a:t>哪朵玫瑰沒有荊棘？</a:t>
            </a:r>
          </a:p>
          <a:p>
            <a:pPr eaLnBrk="1" hangingPunct="1"/>
            <a:r>
              <a:rPr lang="zh-TW" altLang="en-US" sz="2400" smtClean="0"/>
              <a:t>最好的報復是美麗</a:t>
            </a:r>
          </a:p>
          <a:p>
            <a:pPr eaLnBrk="1" hangingPunct="1"/>
            <a:r>
              <a:rPr lang="zh-TW" altLang="en-US" sz="2400" smtClean="0"/>
              <a:t>最美的盛開是反擊</a:t>
            </a:r>
          </a:p>
          <a:p>
            <a:pPr eaLnBrk="1" hangingPunct="1"/>
            <a:r>
              <a:rPr lang="zh-TW" altLang="en-US" sz="2400" smtClean="0"/>
              <a:t>別讓誰去改變了你</a:t>
            </a:r>
          </a:p>
          <a:p>
            <a:pPr eaLnBrk="1" hangingPunct="1"/>
            <a:r>
              <a:rPr lang="zh-TW" altLang="en-US" sz="2400" smtClean="0"/>
              <a:t>你是你或是妳都行</a:t>
            </a:r>
          </a:p>
          <a:p>
            <a:pPr eaLnBrk="1" hangingPunct="1"/>
            <a:r>
              <a:rPr lang="zh-TW" altLang="en-US" sz="2400" smtClean="0"/>
              <a:t>會有人全心的愛你</a:t>
            </a:r>
          </a:p>
        </p:txBody>
      </p:sp>
      <p:pic>
        <p:nvPicPr>
          <p:cNvPr id="20483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356100" y="1989138"/>
            <a:ext cx="4038600" cy="40386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親愛的房客</a:t>
            </a:r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endParaRPr lang="zh-TW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528" y="1600200"/>
            <a:ext cx="678894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親愛的房客</a:t>
            </a: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endParaRPr lang="zh-TW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348" y="1912069"/>
            <a:ext cx="4364148" cy="43641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21" y="1912069"/>
            <a:ext cx="4391472" cy="43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7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天橋上的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魔術師</a:t>
            </a:r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endParaRPr lang="zh-TW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924944"/>
            <a:ext cx="485314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44"/>
          <a:stretch/>
        </p:blipFill>
        <p:spPr bwMode="auto">
          <a:xfrm>
            <a:off x="179512" y="1556792"/>
            <a:ext cx="3779912" cy="494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30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天橋上的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魔術師</a:t>
            </a:r>
            <a:r>
              <a:rPr lang="en-US" altLang="zh-TW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endParaRPr lang="zh-TW" altLang="en-US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08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8757524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46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俗女養成記</a:t>
            </a:r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</a:p>
        </p:txBody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91139" name="Picture 5" descr="「俗女養成記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484313"/>
            <a:ext cx="820737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女性問題的三十年回望</a:t>
            </a:r>
          </a:p>
        </p:txBody>
      </p:sp>
      <p:sp>
        <p:nvSpPr>
          <p:cNvPr id="9216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92163" name="Picture 13" descr="「陳嘉玲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268413"/>
            <a:ext cx="7848600" cy="522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三十年不變</a:t>
            </a:r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TW" altLang="en-US" sz="36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z="2800" smtClean="0"/>
          </a:p>
          <a:p>
            <a:pPr eaLnBrk="1" hangingPunct="1"/>
            <a:r>
              <a:rPr lang="zh-TW" altLang="en-US" sz="2800" smtClean="0">
                <a:ea typeface="Adobe 繁黑體 Std B" pitchFamily="34" charset="-120"/>
              </a:rPr>
              <a:t>女性所需面臨的社會壓力</a:t>
            </a:r>
          </a:p>
        </p:txBody>
      </p:sp>
      <p:pic>
        <p:nvPicPr>
          <p:cNvPr id="93187" name="Picture 5" descr="相關圖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463" y="2781300"/>
            <a:ext cx="403225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11" descr="「俗女養成記」的圖片搜尋結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2781300"/>
            <a:ext cx="457200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女性的日常</a:t>
            </a:r>
          </a:p>
        </p:txBody>
      </p:sp>
      <p:sp>
        <p:nvSpPr>
          <p:cNvPr id="9421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94211" name="Picture 5" descr="「俗女養成記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557338"/>
            <a:ext cx="835342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85397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759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2017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金曲獎年度歌曲</a:t>
            </a:r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—〈</a:t>
            </a:r>
            <a:r>
              <a:rPr lang="zh-TW" altLang="en-US" sz="3600" smtClean="0">
                <a:latin typeface="Adobe 繁黑體 Std B" pitchFamily="34" charset="-120"/>
                <a:ea typeface="Adobe 繁黑體 Std B" pitchFamily="34" charset="-120"/>
              </a:rPr>
              <a:t>大風吹</a:t>
            </a:r>
            <a:r>
              <a:rPr lang="en-US" altLang="zh-TW" sz="3600" smtClean="0">
                <a:latin typeface="Adobe 繁黑體 Std B" pitchFamily="34" charset="-120"/>
                <a:ea typeface="Adobe 繁黑體 Std B" pitchFamily="34" charset="-120"/>
              </a:rPr>
              <a:t>〉</a:t>
            </a:r>
          </a:p>
        </p:txBody>
      </p:sp>
      <p:sp>
        <p:nvSpPr>
          <p:cNvPr id="21506" name="內容版面配置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TW" altLang="en-US" sz="2400" smtClean="0"/>
              <a:t>哭啊  喊啊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叫你媽媽帶你去買玩具啊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快  快拿學校炫耀吧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孩子交點朋友吧</a:t>
            </a:r>
            <a:endParaRPr lang="en-US" altLang="zh-TW" sz="2400" smtClean="0"/>
          </a:p>
          <a:p>
            <a:pPr eaLnBrk="1" hangingPunct="1"/>
            <a:endParaRPr lang="en-US" altLang="zh-TW" sz="2400" smtClean="0"/>
          </a:p>
          <a:p>
            <a:pPr eaLnBrk="1" hangingPunct="1"/>
            <a:r>
              <a:rPr lang="zh-TW" altLang="en-US" sz="2400" smtClean="0"/>
              <a:t>唉呀呀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你看你手上拿的是什麼啊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那東西我們早就不屑啦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哈  哈   哈</a:t>
            </a:r>
          </a:p>
        </p:txBody>
      </p:sp>
      <p:pic>
        <p:nvPicPr>
          <p:cNvPr id="2150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648200" y="2455863"/>
            <a:ext cx="4038600" cy="281463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95234" name="內容版面配置區 2"/>
          <p:cNvSpPr>
            <a:spLocks noGrp="1"/>
          </p:cNvSpPr>
          <p:nvPr>
            <p:ph idx="1"/>
          </p:nvPr>
        </p:nvSpPr>
        <p:spPr>
          <a:xfrm>
            <a:off x="328613" y="260350"/>
            <a:ext cx="8496300" cy="4525963"/>
          </a:xfrm>
        </p:spPr>
        <p:txBody>
          <a:bodyPr/>
          <a:lstStyle/>
          <a:p>
            <a:r>
              <a:rPr lang="zh-TW" altLang="en-US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台灣從威權走向民主化是一段漫長的過程，新世代作家成長於解嚴前後，從詩、散文、小說，到戲劇、電影、流行歌曲的創作中，都可以看到他們以作品衝撞現實的努力。</a:t>
            </a:r>
            <a:r>
              <a:rPr lang="en-US" altLang="zh-TW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lang="zh-TW" altLang="en-US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世紀後標榜民主、自由、人權、多元的台灣價值，已成為台灣文學最重要的核心精神，大量的當代社會觀察與書寫，更像是一場文字的社會運動，腳踩土地，看向邊緣，凸顯議題，讓作品能延伸出更寬廣的公民討論空間，以虛構的故事帶起讀者對現實的反思，試圖透過文字的衝撞，改變總是無動於衷的現實，林立青的</a:t>
            </a:r>
            <a:r>
              <a:rPr lang="en-US" altLang="zh-TW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做工的人</a:t>
            </a:r>
            <a:r>
              <a:rPr lang="en-US" altLang="zh-TW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TW" altLang="en-US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如此，</a:t>
            </a:r>
            <a:r>
              <a:rPr lang="en-US" altLang="zh-TW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如此人生</a:t>
            </a:r>
            <a:r>
              <a:rPr lang="en-US" altLang="zh-TW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TW" altLang="en-US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如此，台灣新時代的文學作品也總是如此。</a:t>
            </a:r>
          </a:p>
        </p:txBody>
      </p:sp>
      <p:pic>
        <p:nvPicPr>
          <p:cNvPr id="952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4221163"/>
            <a:ext cx="47625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smtClean="0">
                <a:hlinkClick r:id="rId2"/>
              </a:rPr>
              <a:t>https://www.youtube.com/watch?v=3h9ts_Iuw6g</a:t>
            </a:r>
            <a:r>
              <a:rPr lang="en-US" altLang="zh-TW" sz="2800" smtClean="0"/>
              <a:t/>
            </a:r>
            <a:br>
              <a:rPr lang="en-US" altLang="zh-TW" sz="2800" smtClean="0"/>
            </a:br>
            <a:endParaRPr lang="zh-TW" altLang="en-US" sz="2800" smtClean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50825" y="1628775"/>
            <a:ext cx="8574088" cy="460851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2390</Words>
  <Application>Microsoft Office PowerPoint</Application>
  <PresentationFormat>如螢幕大小 (4:3)</PresentationFormat>
  <Paragraphs>148</Paragraphs>
  <Slides>80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81" baseType="lpstr">
      <vt:lpstr>Office 佈景主題</vt:lpstr>
      <vt:lpstr>PowerPoint 簡報</vt:lpstr>
      <vt:lpstr>滅火器</vt:lpstr>
      <vt:lpstr>草東沒有派對</vt:lpstr>
      <vt:lpstr>PowerPoint 簡報</vt:lpstr>
      <vt:lpstr>PowerPoint 簡報</vt:lpstr>
      <vt:lpstr>2015金曲獎年度歌曲—〈島嶼天光〉</vt:lpstr>
      <vt:lpstr>2019金曲獎年度歌曲—〈玫瑰少年〉</vt:lpstr>
      <vt:lpstr>2017金曲獎年度歌曲—〈大風吹〉</vt:lpstr>
      <vt:lpstr>https://www.youtube.com/watch?v=3h9ts_Iuw6g </vt:lpstr>
      <vt:lpstr>PowerPoint 簡報</vt:lpstr>
      <vt:lpstr>PowerPoint 簡報</vt:lpstr>
      <vt:lpstr>2019金鐘獎最佳戲劇節目獎</vt:lpstr>
      <vt:lpstr>&lt;對全台灣的療癒—談我們與惡的距離3、4集&gt;</vt:lpstr>
      <vt:lpstr>&lt;對全台灣的療癒—談我們與惡的距離3、4集&gt;</vt:lpstr>
      <vt:lpstr>PowerPoint 簡報</vt:lpstr>
      <vt:lpstr>PowerPoint 簡報</vt:lpstr>
      <vt:lpstr>PowerPoint 簡報</vt:lpstr>
      <vt:lpstr>PowerPoint 簡報</vt:lpstr>
      <vt:lpstr>2017金馬獎最佳新導演獎 2018年奧斯卡最佳外語片台灣代表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林立青《做工的人》</vt:lpstr>
      <vt:lpstr>〈伴唱小吃部〉</vt:lpstr>
      <vt:lpstr>〈伴唱小吃部〉</vt:lpstr>
      <vt:lpstr>〈伴唱小吃部〉</vt:lpstr>
      <vt:lpstr>〈伴唱小吃部〉</vt:lpstr>
      <vt:lpstr>〈伴唱小吃部〉</vt:lpstr>
      <vt:lpstr>PowerPoint 簡報</vt:lpstr>
      <vt:lpstr>PowerPoint 簡報</vt:lpstr>
      <vt:lpstr>https://www.facebook.com/wethelaborers2020/videos/444670249568891/ </vt:lpstr>
      <vt:lpstr>PowerPoint 簡報</vt:lpstr>
      <vt:lpstr>2018金鐘獎最佳迷你劇集</vt:lpstr>
      <vt:lpstr>《他們在畢業的前一天爆炸2》</vt:lpstr>
      <vt:lpstr>台灣人對大陸人的霸凌？</vt:lpstr>
      <vt:lpstr>PowerPoint 簡報</vt:lpstr>
      <vt:lpstr>PowerPoint 簡報</vt:lpstr>
      <vt:lpstr>文學與公民</vt:lpstr>
      <vt:lpstr>2018金馬獎最佳紀錄片</vt:lpstr>
      <vt:lpstr>PowerPoint 簡報</vt:lpstr>
      <vt:lpstr>PowerPoint 簡報</vt:lpstr>
      <vt:lpstr>PowerPoint 簡報</vt:lpstr>
      <vt:lpstr>PowerPoint 簡報</vt:lpstr>
      <vt:lpstr>《返校》:你是忘記了，還是害怕想起來</vt:lpstr>
      <vt:lpstr>惡夢與迷宮</vt:lpstr>
      <vt:lpstr>共同的惡夢與迷宮</vt:lpstr>
      <vt:lpstr>追求自由民主人權歷程的歷史意義</vt:lpstr>
      <vt:lpstr>不是就看幾本書而已，為什麼會變成這樣子？</vt:lpstr>
      <vt:lpstr>精準的隱喻</vt:lpstr>
      <vt:lpstr>精準的隱喻</vt:lpstr>
      <vt:lpstr>PowerPoint 簡報</vt:lpstr>
      <vt:lpstr>PowerPoint 簡報</vt:lpstr>
      <vt:lpstr>告密</vt:lpstr>
      <vt:lpstr>擬人化的國家</vt:lpstr>
      <vt:lpstr>歷史重演的可能</vt:lpstr>
      <vt:lpstr>PowerPoint 簡報</vt:lpstr>
      <vt:lpstr>胡淑雯《太陽的血是黑的》</vt:lpstr>
      <vt:lpstr>PowerPoint 簡報</vt:lpstr>
      <vt:lpstr>鴻鴻《衛生紙＋》</vt:lpstr>
      <vt:lpstr>潘家欣〈黃月經〉</vt:lpstr>
      <vt:lpstr>PowerPoint 簡報</vt:lpstr>
      <vt:lpstr>公視《火神的眼淚》</vt:lpstr>
      <vt:lpstr>公視《妖怪人間》</vt:lpstr>
      <vt:lpstr>人對大自然的權力壓迫</vt:lpstr>
      <vt:lpstr>《無聲》</vt:lpstr>
      <vt:lpstr>《親愛的房客》</vt:lpstr>
      <vt:lpstr>《親愛的房客》</vt:lpstr>
      <vt:lpstr>《天橋上的魔術師》</vt:lpstr>
      <vt:lpstr>《天橋上的魔術師》</vt:lpstr>
      <vt:lpstr>PowerPoint 簡報</vt:lpstr>
      <vt:lpstr>《俗女養成記》</vt:lpstr>
      <vt:lpstr>女性問題的三十年回望</vt:lpstr>
      <vt:lpstr>三十年不變…</vt:lpstr>
      <vt:lpstr>女性的日常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admin</dc:creator>
  <cp:lastModifiedBy>admin</cp:lastModifiedBy>
  <cp:revision>53</cp:revision>
  <dcterms:created xsi:type="dcterms:W3CDTF">2019-11-05T14:32:37Z</dcterms:created>
  <dcterms:modified xsi:type="dcterms:W3CDTF">2022-02-28T02:56:04Z</dcterms:modified>
</cp:coreProperties>
</file>